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32" r:id="rId1"/>
  </p:sldMasterIdLst>
  <p:notesMasterIdLst>
    <p:notesMasterId r:id="rId73"/>
  </p:notesMasterIdLst>
  <p:handoutMasterIdLst>
    <p:handoutMasterId r:id="rId74"/>
  </p:handoutMasterIdLst>
  <p:sldIdLst>
    <p:sldId id="319" r:id="rId2"/>
    <p:sldId id="257" r:id="rId3"/>
    <p:sldId id="718" r:id="rId4"/>
    <p:sldId id="913" r:id="rId5"/>
    <p:sldId id="865" r:id="rId6"/>
    <p:sldId id="914" r:id="rId7"/>
    <p:sldId id="815" r:id="rId8"/>
    <p:sldId id="867" r:id="rId9"/>
    <p:sldId id="816" r:id="rId10"/>
    <p:sldId id="915" r:id="rId11"/>
    <p:sldId id="916" r:id="rId12"/>
    <p:sldId id="917" r:id="rId13"/>
    <p:sldId id="918" r:id="rId14"/>
    <p:sldId id="919" r:id="rId15"/>
    <p:sldId id="920" r:id="rId16"/>
    <p:sldId id="922" r:id="rId17"/>
    <p:sldId id="921" r:id="rId18"/>
    <p:sldId id="923" r:id="rId19"/>
    <p:sldId id="924" r:id="rId20"/>
    <p:sldId id="925" r:id="rId21"/>
    <p:sldId id="926" r:id="rId22"/>
    <p:sldId id="927" r:id="rId23"/>
    <p:sldId id="928" r:id="rId24"/>
    <p:sldId id="930" r:id="rId25"/>
    <p:sldId id="931" r:id="rId26"/>
    <p:sldId id="934" r:id="rId27"/>
    <p:sldId id="935" r:id="rId28"/>
    <p:sldId id="936" r:id="rId29"/>
    <p:sldId id="937" r:id="rId30"/>
    <p:sldId id="938" r:id="rId31"/>
    <p:sldId id="939" r:id="rId32"/>
    <p:sldId id="940" r:id="rId33"/>
    <p:sldId id="869" r:id="rId34"/>
    <p:sldId id="941" r:id="rId35"/>
    <p:sldId id="870" r:id="rId36"/>
    <p:sldId id="942" r:id="rId37"/>
    <p:sldId id="943" r:id="rId38"/>
    <p:sldId id="964" r:id="rId39"/>
    <p:sldId id="775" r:id="rId40"/>
    <p:sldId id="944" r:id="rId41"/>
    <p:sldId id="945" r:id="rId42"/>
    <p:sldId id="946" r:id="rId43"/>
    <p:sldId id="947" r:id="rId44"/>
    <p:sldId id="777" r:id="rId45"/>
    <p:sldId id="948" r:id="rId46"/>
    <p:sldId id="950" r:id="rId47"/>
    <p:sldId id="951" r:id="rId48"/>
    <p:sldId id="949" r:id="rId49"/>
    <p:sldId id="952" r:id="rId50"/>
    <p:sldId id="965" r:id="rId51"/>
    <p:sldId id="966" r:id="rId52"/>
    <p:sldId id="586" r:id="rId53"/>
    <p:sldId id="779" r:id="rId54"/>
    <p:sldId id="953" r:id="rId55"/>
    <p:sldId id="954" r:id="rId56"/>
    <p:sldId id="955" r:id="rId57"/>
    <p:sldId id="956" r:id="rId58"/>
    <p:sldId id="957" r:id="rId59"/>
    <p:sldId id="958" r:id="rId60"/>
    <p:sldId id="959" r:id="rId61"/>
    <p:sldId id="817" r:id="rId62"/>
    <p:sldId id="741" r:id="rId63"/>
    <p:sldId id="960" r:id="rId64"/>
    <p:sldId id="961" r:id="rId65"/>
    <p:sldId id="962" r:id="rId66"/>
    <p:sldId id="819" r:id="rId67"/>
    <p:sldId id="820" r:id="rId68"/>
    <p:sldId id="963" r:id="rId69"/>
    <p:sldId id="874" r:id="rId70"/>
    <p:sldId id="580" r:id="rId71"/>
    <p:sldId id="774" r:id="rId72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0" autoAdjust="0"/>
    <p:restoredTop sz="94531" autoAdjust="0"/>
  </p:normalViewPr>
  <p:slideViewPr>
    <p:cSldViewPr showGuides="1">
      <p:cViewPr varScale="1">
        <p:scale>
          <a:sx n="66" d="100"/>
          <a:sy n="66" d="100"/>
        </p:scale>
        <p:origin x="-14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-1422" y="-108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D5C312-2245-4442-A1B2-CA4292542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87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F9AC95-6344-414B-9D25-107191429B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11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EB6117-3359-452F-8A28-D3ACEA8AFBFD}" type="slidenum">
              <a:rPr lang="en-U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A0F996-7E12-4F96-AD99-F1D247B54EB2}" type="slidenum">
              <a:rPr lang="en-US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BAE07C-5AAF-44FA-A14F-3E6B06AB07E7}" type="slidenum">
              <a:rPr lang="en-US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EA474A-9540-4264-912E-2F726A6B168B}" type="slidenum">
              <a:rPr lang="en-US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71BD906-8C6C-4084-8D8F-35C007F11CB5}" type="slidenum">
              <a:rPr lang="en-US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4E7E2B-A57B-4C47-9B07-00F3FD5E23CD}" type="slidenum">
              <a:rPr lang="en-US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69DC4A-D811-4513-A57D-DEDB404268A3}" type="slidenum">
              <a:rPr lang="en-US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70700E-5695-4F89-A36D-951D09B41D4F}" type="slidenum">
              <a:rPr lang="en-US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82AC58-FD20-4FD8-B949-ECF6989B8ADC}" type="slidenum">
              <a:rPr lang="en-US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546DF5-3F0A-4DE5-B684-9929EBECCA7B}" type="slidenum">
              <a:rPr lang="en-US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4FF969-0D84-4F8E-9973-92FF6DEB68F4}" type="slidenum">
              <a:rPr lang="en-US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29173D-162A-43E9-8FB8-DC007F5E149F}" type="slidenum">
              <a:rPr lang="en-US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6DA18B-01BE-4AD9-AC48-7448191B022F}" type="slidenum">
              <a:rPr lang="en-US" sz="120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7DFD9B-F8F0-4E18-B294-B464C5C0C349}" type="slidenum">
              <a:rPr lang="en-US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317799-D7D6-4300-891B-D110862FDB52}" type="slidenum">
              <a:rPr lang="en-US" sz="120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874BC2-C547-4543-9A02-C93514E21A60}" type="slidenum">
              <a:rPr lang="en-US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480CA8-A068-40E0-B356-6EE51E8B6A01}" type="slidenum">
              <a:rPr lang="en-US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09B5CD-6604-401C-A96D-7579D4C8BB57}" type="slidenum">
              <a:rPr lang="en-US" sz="120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F34155-AF3D-4A55-A623-CD6C078313AA}" type="slidenum">
              <a:rPr lang="en-US" sz="120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168D5A-9971-4481-B706-E226B3FAFDE6}" type="slidenum">
              <a:rPr lang="en-US" sz="120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E8A60F-E8DC-4444-A7FC-FAAA118EEDA5}" type="slidenum">
              <a:rPr lang="en-US" sz="120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2777AC-5602-4DC3-995A-9C1DD0E25C69}" type="slidenum">
              <a:rPr lang="en-US" sz="120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8055D4-2572-4CA9-9C67-56ED5D7B2531}" type="slidenum">
              <a:rPr lang="en-US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E67A29-E541-4DE1-80D3-B260DAE194F7}" type="slidenum">
              <a:rPr lang="en-US" sz="120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00D16C-AF50-4230-9FE0-FB6D957987CE}" type="slidenum">
              <a:rPr lang="en-US" sz="1200" smtClean="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E0121B-456F-4AA3-A92E-429FCD864E0E}" type="slidenum">
              <a:rPr lang="en-US" sz="1200" smtClean="0">
                <a:solidFill>
                  <a:schemeClr val="tx1"/>
                </a:solidFill>
              </a:rPr>
              <a:pPr eaLnBrk="1" hangingPunct="1"/>
              <a:t>32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F7262A-D976-4271-AD6E-33D6F0FE7542}" type="slidenum">
              <a:rPr lang="en-US" sz="1200" smtClean="0">
                <a:solidFill>
                  <a:schemeClr val="tx1"/>
                </a:solidFill>
              </a:rPr>
              <a:pPr eaLnBrk="1" hangingPunct="1"/>
              <a:t>33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B021EA-BC7C-4BDC-9222-AF1C7E68E93B}" type="slidenum">
              <a:rPr lang="en-US" sz="1200" smtClean="0">
                <a:solidFill>
                  <a:schemeClr val="tx1"/>
                </a:solidFill>
              </a:rPr>
              <a:pPr eaLnBrk="1" hangingPunct="1"/>
              <a:t>34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F50AF0-0FE1-4D03-B6B5-27260BF9788A}" type="slidenum">
              <a:rPr lang="en-US" sz="1200" smtClean="0">
                <a:solidFill>
                  <a:schemeClr val="tx1"/>
                </a:solidFill>
              </a:rPr>
              <a:pPr eaLnBrk="1" hangingPunct="1"/>
              <a:t>35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55D6D8-811A-423B-A286-214DB212BAE0}" type="slidenum">
              <a:rPr lang="en-US" sz="1200" smtClean="0">
                <a:solidFill>
                  <a:schemeClr val="tx1"/>
                </a:solidFill>
              </a:rPr>
              <a:pPr eaLnBrk="1" hangingPunct="1"/>
              <a:t>36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E740D3-2E46-41F7-9409-63996CEFFB75}" type="slidenum">
              <a:rPr lang="en-US" sz="1200" smtClean="0">
                <a:solidFill>
                  <a:schemeClr val="tx1"/>
                </a:solidFill>
              </a:rPr>
              <a:pPr eaLnBrk="1" hangingPunct="1"/>
              <a:t>37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734418-61C4-431E-A189-EFD7544B0C64}" type="slidenum">
              <a:rPr lang="en-US" sz="1200" smtClean="0">
                <a:solidFill>
                  <a:schemeClr val="tx1"/>
                </a:solidFill>
              </a:rPr>
              <a:pPr eaLnBrk="1" hangingPunct="1"/>
              <a:t>38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349594-8200-4BE7-A7CB-BC9F1D130257}" type="slidenum">
              <a:rPr lang="en-US" sz="1200" smtClean="0">
                <a:solidFill>
                  <a:schemeClr val="tx1"/>
                </a:solidFill>
              </a:rPr>
              <a:pPr eaLnBrk="1" hangingPunct="1"/>
              <a:t>39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501218-C817-461F-8676-B5E97DD79D88}" type="slidenum">
              <a:rPr lang="en-US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A821F3-BEAF-4C87-BC8C-E2C92601F441}" type="slidenum">
              <a:rPr lang="en-US" sz="1200" smtClean="0">
                <a:solidFill>
                  <a:schemeClr val="tx1"/>
                </a:solidFill>
              </a:rPr>
              <a:pPr eaLnBrk="1" hangingPunct="1"/>
              <a:t>40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779F05-F52E-4333-B7C9-163137B48F85}" type="slidenum">
              <a:rPr lang="en-US" sz="1200" smtClean="0">
                <a:solidFill>
                  <a:schemeClr val="tx1"/>
                </a:solidFill>
              </a:rPr>
              <a:pPr eaLnBrk="1" hangingPunct="1"/>
              <a:t>41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8A2A50-F39B-477E-BAF2-98871405400B}" type="slidenum">
              <a:rPr lang="en-US" sz="1200" smtClean="0">
                <a:solidFill>
                  <a:schemeClr val="tx1"/>
                </a:solidFill>
              </a:rPr>
              <a:pPr eaLnBrk="1" hangingPunct="1"/>
              <a:t>42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8C1400-9D66-4D43-AF3C-FD20BC436312}" type="slidenum">
              <a:rPr lang="en-US" sz="1200" smtClean="0">
                <a:solidFill>
                  <a:schemeClr val="tx1"/>
                </a:solidFill>
              </a:rPr>
              <a:pPr eaLnBrk="1" hangingPunct="1"/>
              <a:t>43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F10184-7420-4D79-95CE-E51FF4B49151}" type="slidenum">
              <a:rPr lang="en-US" sz="1200" smtClean="0">
                <a:solidFill>
                  <a:schemeClr val="tx1"/>
                </a:solidFill>
              </a:rPr>
              <a:pPr eaLnBrk="1" hangingPunct="1"/>
              <a:t>44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E70CE1-1C37-47D1-9A1A-BA796CAB257A}" type="slidenum">
              <a:rPr lang="en-US" sz="1200" smtClean="0">
                <a:solidFill>
                  <a:schemeClr val="tx1"/>
                </a:solidFill>
              </a:rPr>
              <a:pPr eaLnBrk="1" hangingPunct="1"/>
              <a:t>45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63DF6B-BFCB-41A0-A858-669785E6CD7C}" type="slidenum">
              <a:rPr lang="en-US" sz="1200" smtClean="0">
                <a:solidFill>
                  <a:schemeClr val="tx1"/>
                </a:solidFill>
              </a:rPr>
              <a:pPr eaLnBrk="1" hangingPunct="1"/>
              <a:t>46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FCB8AC-C928-42DC-BB5E-B2D87127A198}" type="slidenum">
              <a:rPr lang="en-US" sz="1200" smtClean="0">
                <a:solidFill>
                  <a:schemeClr val="tx1"/>
                </a:solidFill>
              </a:rPr>
              <a:pPr eaLnBrk="1" hangingPunct="1"/>
              <a:t>47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5340FF-8765-4151-BF17-C52C6281CB1F}" type="slidenum">
              <a:rPr lang="en-US" sz="1200" smtClean="0">
                <a:solidFill>
                  <a:schemeClr val="tx1"/>
                </a:solidFill>
              </a:rPr>
              <a:pPr eaLnBrk="1" hangingPunct="1"/>
              <a:t>48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CED646-2611-411B-B886-881AC8FBEEAC}" type="slidenum">
              <a:rPr lang="en-US" sz="1200" smtClean="0">
                <a:solidFill>
                  <a:schemeClr val="tx1"/>
                </a:solidFill>
              </a:rPr>
              <a:pPr eaLnBrk="1" hangingPunct="1"/>
              <a:t>49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C7FCF6-9972-40F5-9151-E8A42C4CAFC2}" type="slidenum">
              <a:rPr lang="en-US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3EB805-0E08-41B6-9E78-FD98D75A7EA1}" type="slidenum">
              <a:rPr lang="en-US" sz="1200" smtClean="0">
                <a:solidFill>
                  <a:schemeClr val="tx1"/>
                </a:solidFill>
              </a:rPr>
              <a:pPr eaLnBrk="1" hangingPunct="1"/>
              <a:t>50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C6D090-58F1-42A8-8B42-D86117F92810}" type="slidenum">
              <a:rPr lang="en-US" sz="1200" smtClean="0">
                <a:solidFill>
                  <a:schemeClr val="tx1"/>
                </a:solidFill>
              </a:rPr>
              <a:pPr eaLnBrk="1" hangingPunct="1"/>
              <a:t>51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BD8494-EAFB-4EC7-9BAA-F84A3B4FFE82}" type="slidenum">
              <a:rPr lang="en-US" sz="1200" smtClean="0">
                <a:solidFill>
                  <a:schemeClr val="tx1"/>
                </a:solidFill>
              </a:rPr>
              <a:pPr eaLnBrk="1" hangingPunct="1"/>
              <a:t>52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61A630-4075-4694-8E6F-17A1170EB7F7}" type="slidenum">
              <a:rPr lang="en-US" sz="1200" smtClean="0">
                <a:solidFill>
                  <a:schemeClr val="tx1"/>
                </a:solidFill>
              </a:rPr>
              <a:pPr eaLnBrk="1" hangingPunct="1"/>
              <a:t>53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A78BEB-3CDE-47ED-B0EA-AC8C5D3E8F04}" type="slidenum">
              <a:rPr lang="en-US" sz="1200" smtClean="0">
                <a:solidFill>
                  <a:schemeClr val="tx1"/>
                </a:solidFill>
              </a:rPr>
              <a:pPr eaLnBrk="1" hangingPunct="1"/>
              <a:t>54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487908-6F02-41F6-AE9A-F76820FCCC2E}" type="slidenum">
              <a:rPr lang="en-US" sz="1200" smtClean="0">
                <a:solidFill>
                  <a:schemeClr val="tx1"/>
                </a:solidFill>
              </a:rPr>
              <a:pPr eaLnBrk="1" hangingPunct="1"/>
              <a:t>55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66A78C-3A27-4E05-94F2-A279C177E535}" type="slidenum">
              <a:rPr lang="en-US" sz="1200" smtClean="0">
                <a:solidFill>
                  <a:schemeClr val="tx1"/>
                </a:solidFill>
              </a:rPr>
              <a:pPr eaLnBrk="1" hangingPunct="1"/>
              <a:t>56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25DF7D-B0B1-4917-A10E-C625ABF52455}" type="slidenum">
              <a:rPr lang="en-US" sz="1200" smtClean="0">
                <a:solidFill>
                  <a:schemeClr val="tx1"/>
                </a:solidFill>
              </a:rPr>
              <a:pPr eaLnBrk="1" hangingPunct="1"/>
              <a:t>57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67D1BD-835E-4397-B08D-BBE467F49117}" type="slidenum">
              <a:rPr lang="en-US" sz="1200" smtClean="0">
                <a:solidFill>
                  <a:schemeClr val="tx1"/>
                </a:solidFill>
              </a:rPr>
              <a:pPr eaLnBrk="1" hangingPunct="1"/>
              <a:t>58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E735ED-CB37-4A0F-BA9B-299CCBB66CA1}" type="slidenum">
              <a:rPr lang="en-US" sz="1200" smtClean="0">
                <a:solidFill>
                  <a:schemeClr val="tx1"/>
                </a:solidFill>
              </a:rPr>
              <a:pPr eaLnBrk="1" hangingPunct="1"/>
              <a:t>59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8F58E6-3772-4BC2-AD46-23D76967A488}" type="slidenum">
              <a:rPr lang="en-US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8C01E9-8E85-45BB-BEB5-B2CF3F8107C4}" type="slidenum">
              <a:rPr lang="en-US" sz="1200" smtClean="0">
                <a:solidFill>
                  <a:schemeClr val="tx1"/>
                </a:solidFill>
              </a:rPr>
              <a:pPr eaLnBrk="1" hangingPunct="1"/>
              <a:t>60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CD9933-8EB3-4E58-ACAB-F1BFD1BD289C}" type="slidenum">
              <a:rPr lang="en-US" sz="1200" smtClean="0">
                <a:solidFill>
                  <a:schemeClr val="tx1"/>
                </a:solidFill>
              </a:rPr>
              <a:pPr eaLnBrk="1" hangingPunct="1"/>
              <a:t>61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55DD0E-349E-4344-A605-F5DB1F1C9CE6}" type="slidenum">
              <a:rPr lang="en-US" sz="1200" smtClean="0">
                <a:solidFill>
                  <a:schemeClr val="tx1"/>
                </a:solidFill>
              </a:rPr>
              <a:pPr eaLnBrk="1" hangingPunct="1"/>
              <a:t>62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876B3F-CA17-4247-B7B1-7A6F00A69A9F}" type="slidenum">
              <a:rPr lang="en-US" sz="1200" smtClean="0">
                <a:solidFill>
                  <a:schemeClr val="tx1"/>
                </a:solidFill>
              </a:rPr>
              <a:pPr eaLnBrk="1" hangingPunct="1"/>
              <a:t>63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C75E2B-C1F1-4379-840B-2639D7574762}" type="slidenum">
              <a:rPr lang="en-US" sz="1200" smtClean="0">
                <a:solidFill>
                  <a:schemeClr val="tx1"/>
                </a:solidFill>
              </a:rPr>
              <a:pPr eaLnBrk="1" hangingPunct="1"/>
              <a:t>64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3F761B-C699-48E1-B5B1-14FE5F0C258E}" type="slidenum">
              <a:rPr lang="en-US" sz="1200" smtClean="0">
                <a:solidFill>
                  <a:schemeClr val="tx1"/>
                </a:solidFill>
              </a:rPr>
              <a:pPr eaLnBrk="1" hangingPunct="1"/>
              <a:t>65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43B43C-EA98-43A0-BFB3-E5C73428FE9D}" type="slidenum">
              <a:rPr lang="en-US" sz="1200" smtClean="0">
                <a:solidFill>
                  <a:schemeClr val="tx1"/>
                </a:solidFill>
              </a:rPr>
              <a:pPr eaLnBrk="1" hangingPunct="1"/>
              <a:t>66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DCA918-D036-42FD-9C19-D83E6929F48C}" type="slidenum">
              <a:rPr lang="en-US" sz="1200" smtClean="0">
                <a:solidFill>
                  <a:schemeClr val="tx1"/>
                </a:solidFill>
              </a:rPr>
              <a:pPr eaLnBrk="1" hangingPunct="1"/>
              <a:t>67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44F000-18B5-4B71-88FC-CDACF8C4FFF1}" type="slidenum">
              <a:rPr lang="en-US" sz="1200" smtClean="0">
                <a:solidFill>
                  <a:schemeClr val="tx1"/>
                </a:solidFill>
              </a:rPr>
              <a:pPr eaLnBrk="1" hangingPunct="1"/>
              <a:t>68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B76EF9-03AB-4EC9-B86E-19B05D1D2866}" type="slidenum">
              <a:rPr lang="en-US" sz="1200" smtClean="0">
                <a:solidFill>
                  <a:schemeClr val="tx1"/>
                </a:solidFill>
              </a:rPr>
              <a:pPr eaLnBrk="1" hangingPunct="1"/>
              <a:t>69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534A87-1500-4E4A-B6DE-004FD058D829}" type="slidenum">
              <a:rPr lang="en-US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2E5927-B830-4732-B3B4-53AEE337427F}" type="slidenum">
              <a:rPr lang="en-US" sz="1200" smtClean="0">
                <a:solidFill>
                  <a:schemeClr val="tx1"/>
                </a:solidFill>
              </a:rPr>
              <a:pPr eaLnBrk="1" hangingPunct="1"/>
              <a:t>70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402900-3E4E-46FE-B0CE-061C52956C56}" type="slidenum">
              <a:rPr lang="en-US" sz="1200" smtClean="0">
                <a:solidFill>
                  <a:schemeClr val="tx1"/>
                </a:solidFill>
              </a:rPr>
              <a:pPr eaLnBrk="1" hangingPunct="1"/>
              <a:t>71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47B881-F12F-41B7-B18E-22300E53798F}" type="slidenum">
              <a:rPr lang="en-US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C053F6-0179-49F6-BE9B-3A45A2C0DDFB}" type="slidenum">
              <a:rPr lang="en-US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Linux+ Guide to Linux Certification, Second Edition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AA665C-F759-4259-BACC-AE34148B0A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Sunday, September 09,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F33078-AC4A-4A49-ACB5-AF14B58A9A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Sunday, September 09,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C72D56-0014-4A43-B636-940036FA90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396A3A3-94A6-4E5B-AF39-173ACA3E61CC}" type="datetime2">
              <a:rPr lang="en-US" smtClean="0"/>
              <a:t>Sunday, September 09,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698034-BD62-49D7-86A8-ADB77349D2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9933D019-A32C-4EAD-B8E6-DBDA699692FD}" type="datetime2">
              <a:rPr lang="en-US" smtClean="0"/>
              <a:t>Sunday, September 09,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7A2A41-FA9F-4B26-8697-A3E6E78314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EBA98F-560C-4997-81C4-81D4D9187EAB}" type="datetime2">
              <a:rPr lang="en-US" smtClean="0"/>
              <a:t>Sunday, September 09,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60E894-AAAA-46A2-952E-B95223DB32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/>
              <a:t>Sunday, September 09,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EEEFD6-8C5C-4B85-B97E-E13FA73841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9CD4847-11EF-4466-A8AD-85CDB7B49118}" type="datetime2">
              <a:rPr lang="en-US" smtClean="0"/>
              <a:t>Sunday, September 09,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77B174-EE03-4D48-B69E-98EE4C0A8F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Sunday, September 09,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9A2A2B-13DD-4769-BB24-1137A33E6E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Sunday, September 09,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B54B225-D199-47BC-BC9F-B96965C8C6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/>
              <a:t>Sunday, September 09,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D4566F-4A79-4869-95FE-1F76DFF974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 anchor="t" anchorCtr="0"/>
          <a:lstStyle/>
          <a:p>
            <a:pPr eaLnBrk="1" hangingPunct="1"/>
            <a:r>
              <a:rPr lang="en-US" sz="4800" i="1" dirty="0" smtClean="0"/>
              <a:t>MCTS Guide to Microsoft Windows 7</a:t>
            </a:r>
            <a:r>
              <a:rPr lang="en-US" sz="4800" dirty="0" smtClean="0"/>
              <a:t> 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Chapter 14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Remote Access</a:t>
            </a:r>
          </a:p>
        </p:txBody>
      </p:sp>
      <p:pic>
        <p:nvPicPr>
          <p:cNvPr id="3076" name="Picture 3" descr="Ceng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Remote access server must have one modem per dial-up client that is connected at the same time</a:t>
            </a:r>
          </a:p>
          <a:p>
            <a:pPr lvl="1"/>
            <a:r>
              <a:rPr lang="en-US" smtClean="0"/>
              <a:t>Each modem requires a separate phone line</a:t>
            </a:r>
          </a:p>
          <a:p>
            <a:r>
              <a:rPr lang="en-US" smtClean="0"/>
              <a:t>Steps for configuring dial-up networking:</a:t>
            </a:r>
          </a:p>
          <a:p>
            <a:pPr lvl="1"/>
            <a:r>
              <a:rPr lang="en-US" smtClean="0"/>
              <a:t>Install an analog dial-up modem in the client computer</a:t>
            </a:r>
          </a:p>
          <a:p>
            <a:pPr lvl="1"/>
            <a:r>
              <a:rPr lang="en-US" smtClean="0"/>
              <a:t>Configure dialing rules for phone and modem options</a:t>
            </a:r>
          </a:p>
          <a:p>
            <a:pPr lvl="1"/>
            <a:r>
              <a:rPr lang="en-US" smtClean="0"/>
              <a:t>Create a connection to a remote access server</a:t>
            </a:r>
          </a:p>
          <a:p>
            <a:pPr lvl="1"/>
            <a:r>
              <a:rPr lang="en-US" smtClean="0"/>
              <a:t>Review dial-up connection properties</a:t>
            </a:r>
          </a:p>
          <a:p>
            <a:pPr lvl="1"/>
            <a:r>
              <a:rPr lang="en-US" smtClean="0"/>
              <a:t>Configure optional advanced settings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816E6-055F-4ADE-8D46-13D597A33DB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Install an Analog Dial-Up Modem</a:t>
            </a:r>
          </a:p>
          <a:p>
            <a:pPr lvl="1"/>
            <a:r>
              <a:rPr lang="en-US" smtClean="0"/>
              <a:t>Analog dial-up modems must be installed and their supporting hardware driver must be fully functional</a:t>
            </a:r>
          </a:p>
          <a:p>
            <a:pPr lvl="2"/>
            <a:r>
              <a:rPr lang="en-US" smtClean="0"/>
              <a:t>Before any other configuration steps are performed</a:t>
            </a:r>
          </a:p>
          <a:p>
            <a:r>
              <a:rPr lang="en-US" smtClean="0"/>
              <a:t>Configure Dialing Rules for Phone and Modem Options</a:t>
            </a:r>
          </a:p>
          <a:p>
            <a:pPr lvl="1"/>
            <a:r>
              <a:rPr lang="en-US" smtClean="0"/>
              <a:t>Windows 7 can control the dialing process</a:t>
            </a:r>
          </a:p>
          <a:p>
            <a:pPr lvl="2"/>
            <a:r>
              <a:rPr lang="en-US" smtClean="0"/>
              <a:t>Based on where a user and computer are physically located by using dialing profiles</a:t>
            </a:r>
          </a:p>
          <a:p>
            <a:pPr lvl="1"/>
            <a:r>
              <a:rPr lang="en-US" smtClean="0"/>
              <a:t>Define at least one location-based dialing profile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591BF-BCE1-4A82-8127-4046BE93604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Configure Dialing Rules for Phone and Modem Options (cont'd.)</a:t>
            </a:r>
          </a:p>
          <a:p>
            <a:pPr lvl="1"/>
            <a:r>
              <a:rPr lang="en-US" smtClean="0"/>
              <a:t>Dialing rules are defined through the Phone and Modem Options Control Panel applet</a:t>
            </a:r>
          </a:p>
          <a:p>
            <a:r>
              <a:rPr lang="en-US" smtClean="0"/>
              <a:t>Create a Connection to a Remote Access Server</a:t>
            </a:r>
          </a:p>
          <a:p>
            <a:pPr lvl="1"/>
            <a:r>
              <a:rPr lang="en-US" smtClean="0"/>
              <a:t>Connection requires the phone number and usually a username and password</a:t>
            </a:r>
          </a:p>
          <a:p>
            <a:pPr lvl="1"/>
            <a:r>
              <a:rPr lang="en-US" smtClean="0"/>
              <a:t>Activate the Set up a Connection or Network wizard</a:t>
            </a:r>
          </a:p>
          <a:p>
            <a:pPr lvl="1"/>
            <a:r>
              <a:rPr lang="en-US" smtClean="0"/>
              <a:t>Must know remote access server’s dialing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40685-A601-485F-B309-F3D83D68D60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CFAFE-72ED-49B6-A6C1-D18345FDF0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58" y="1689113"/>
            <a:ext cx="4101084" cy="4576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B0D6A-956C-4DAE-95B3-D059E99D293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58" y="1465847"/>
            <a:ext cx="4101084" cy="5170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7A6B-A88B-46A8-B848-400D16DCE3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63" y="1676400"/>
            <a:ext cx="6230874" cy="4556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A83DF-31AC-4D09-B8D0-8721D0B7E00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63" y="1676400"/>
            <a:ext cx="6230874" cy="4556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Review Dial-Up Connection Properties</a:t>
            </a:r>
          </a:p>
          <a:p>
            <a:pPr lvl="1"/>
            <a:r>
              <a:rPr lang="en-US" smtClean="0"/>
              <a:t>Access Network and Sharing Center from Control Panel</a:t>
            </a:r>
          </a:p>
          <a:p>
            <a:pPr lvl="2"/>
            <a:r>
              <a:rPr lang="en-US" smtClean="0"/>
              <a:t>Follow the link to Change adapter settings</a:t>
            </a:r>
          </a:p>
          <a:p>
            <a:pPr lvl="1"/>
            <a:r>
              <a:rPr lang="en-US" smtClean="0"/>
              <a:t>Open the Network Connections window</a:t>
            </a:r>
          </a:p>
          <a:p>
            <a:pPr lvl="2"/>
            <a:r>
              <a:rPr lang="en-US" smtClean="0"/>
              <a:t>Shows the network connections defined</a:t>
            </a:r>
          </a:p>
          <a:p>
            <a:pPr lvl="1"/>
            <a:r>
              <a:rPr lang="en-US" smtClean="0"/>
              <a:t>Edit the properties of the dial-up connection</a:t>
            </a:r>
          </a:p>
          <a:p>
            <a:pPr lvl="2"/>
            <a:r>
              <a:rPr lang="en-US" smtClean="0"/>
              <a:t>General tab</a:t>
            </a:r>
          </a:p>
          <a:p>
            <a:pPr lvl="3"/>
            <a:r>
              <a:rPr lang="en-US" smtClean="0"/>
              <a:t>Configure devices for the connection and phone numbers used to dial the connection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49A21-F887-464C-AFB3-6649CF85D48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1FBBF-1549-46E1-90FE-E4F249EC47B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95" y="1524000"/>
            <a:ext cx="6480810" cy="5056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94288-F08B-49F7-A284-BA4633CC325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2057400"/>
            <a:ext cx="7677150" cy="3649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 remote access and remote control features in Windows 7</a:t>
            </a:r>
          </a:p>
          <a:p>
            <a:r>
              <a:rPr lang="en-US" dirty="0" smtClean="0"/>
              <a:t>Understand virtual private networking features in Windows 7</a:t>
            </a:r>
          </a:p>
          <a:p>
            <a:r>
              <a:rPr lang="en-US" dirty="0" smtClean="0"/>
              <a:t>Describe </a:t>
            </a:r>
            <a:r>
              <a:rPr lang="en-US" dirty="0" err="1" smtClean="0"/>
              <a:t>DirectAccess</a:t>
            </a:r>
            <a:r>
              <a:rPr lang="en-US" dirty="0" smtClean="0"/>
              <a:t> technology as an alternative to virtual private networking</a:t>
            </a:r>
          </a:p>
          <a:p>
            <a:r>
              <a:rPr lang="en-US" dirty="0" smtClean="0"/>
              <a:t>Understand how Remote Desktop is used</a:t>
            </a:r>
          </a:p>
          <a:p>
            <a:r>
              <a:rPr lang="en-US" dirty="0" smtClean="0"/>
              <a:t>Understand how Remote Assistance supports </a:t>
            </a:r>
            <a:r>
              <a:rPr lang="en-US" dirty="0" smtClean="0"/>
              <a:t>users</a:t>
            </a:r>
          </a:p>
          <a:p>
            <a:r>
              <a:rPr lang="en-US" dirty="0"/>
              <a:t>Describe </a:t>
            </a:r>
            <a:r>
              <a:rPr lang="en-US" dirty="0" err="1"/>
              <a:t>BranchCache</a:t>
            </a:r>
            <a:r>
              <a:rPr lang="en-US" dirty="0"/>
              <a:t> technology to minimize WAN traffic for remote branch users</a:t>
            </a:r>
          </a:p>
          <a:p>
            <a:r>
              <a:rPr lang="en-US" dirty="0"/>
              <a:t>Understand Sync Center</a:t>
            </a:r>
          </a:p>
          <a:p>
            <a:r>
              <a:rPr lang="en-US" dirty="0"/>
              <a:t>Describe Mobility Center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BCDBF-1E33-4F9E-B8E9-56076048B57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16B64-8B71-4E1A-9AB1-635BA52C890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57" y="1600200"/>
            <a:ext cx="3888486" cy="4948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Review Dial-Up Connection Properties (cont'd.)</a:t>
            </a:r>
          </a:p>
          <a:p>
            <a:pPr lvl="1"/>
            <a:r>
              <a:rPr lang="en-US" smtClean="0"/>
              <a:t>Edit the properties of the dial-up connection (cont'd.)</a:t>
            </a:r>
          </a:p>
          <a:p>
            <a:pPr lvl="2"/>
            <a:r>
              <a:rPr lang="en-US" smtClean="0"/>
              <a:t>Options tab</a:t>
            </a:r>
          </a:p>
          <a:p>
            <a:pPr lvl="3"/>
            <a:r>
              <a:rPr lang="en-US" smtClean="0"/>
              <a:t>Changes the behavior of the dial-up connection while it is connecting</a:t>
            </a:r>
          </a:p>
          <a:p>
            <a:pPr lvl="2"/>
            <a:r>
              <a:rPr lang="en-US" smtClean="0"/>
              <a:t>Security tab</a:t>
            </a:r>
          </a:p>
          <a:p>
            <a:pPr lvl="3"/>
            <a:r>
              <a:rPr lang="en-US" smtClean="0"/>
              <a:t>Controls the behavior of the dial-up connection while it is connecting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4F397-3747-4F7F-8F72-58499E1E0E6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4837A-3A86-4C0F-8C88-0F280F55C1C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48" y="1541045"/>
            <a:ext cx="4032504" cy="5131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BA679-04C0-48B8-8469-DF48B1FD909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48" y="1550429"/>
            <a:ext cx="4032504" cy="5131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Review Dial-Up Connection Properties (cont'd.)</a:t>
            </a:r>
          </a:p>
          <a:p>
            <a:pPr lvl="1"/>
            <a:r>
              <a:rPr lang="en-US" smtClean="0"/>
              <a:t>Edit the properties of the dial-up connection (cont'd.)</a:t>
            </a:r>
          </a:p>
          <a:p>
            <a:pPr lvl="2"/>
            <a:r>
              <a:rPr lang="en-US" smtClean="0"/>
              <a:t>Security tab</a:t>
            </a:r>
          </a:p>
          <a:p>
            <a:pPr lvl="3"/>
            <a:r>
              <a:rPr lang="en-US" smtClean="0"/>
              <a:t>If Extensible Authentication Protocol (EAP) is enabled, then EAP-MSCHAP v2 is the default logon security method</a:t>
            </a:r>
          </a:p>
          <a:p>
            <a:pPr lvl="3"/>
            <a:r>
              <a:rPr lang="en-US" smtClean="0"/>
              <a:t>Password Authentication Protocol (PAP) transfers user credentials in plain text and is not a secure authentication protocol</a:t>
            </a:r>
          </a:p>
          <a:p>
            <a:pPr lvl="2"/>
            <a:r>
              <a:rPr lang="en-US" smtClean="0"/>
              <a:t>Networking tab</a:t>
            </a:r>
          </a:p>
          <a:p>
            <a:pPr lvl="3"/>
            <a:r>
              <a:rPr lang="en-US" smtClean="0"/>
              <a:t>Shows the network communication components used by the connection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9E642-80C2-4E54-924A-EE8AC499E3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95E00-7AE3-4646-9BD6-046F1271721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48" y="1524000"/>
            <a:ext cx="4032504" cy="5131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Configure Optional Advanced Settings</a:t>
            </a:r>
          </a:p>
          <a:p>
            <a:pPr lvl="1"/>
            <a:r>
              <a:rPr lang="en-US" smtClean="0"/>
              <a:t>Remote Access Preferences</a:t>
            </a:r>
          </a:p>
          <a:p>
            <a:pPr lvl="2"/>
            <a:r>
              <a:rPr lang="en-US" smtClean="0"/>
              <a:t>Autodial</a:t>
            </a:r>
          </a:p>
          <a:p>
            <a:pPr lvl="3"/>
            <a:r>
              <a:rPr lang="en-US" smtClean="0"/>
              <a:t>Defines which connection is automatically triggered if the computer tries to connect to a network</a:t>
            </a:r>
          </a:p>
          <a:p>
            <a:pPr lvl="2"/>
            <a:r>
              <a:rPr lang="en-US" smtClean="0"/>
              <a:t>Callback</a:t>
            </a:r>
          </a:p>
          <a:p>
            <a:pPr lvl="3"/>
            <a:r>
              <a:rPr lang="en-US" smtClean="0"/>
              <a:t>Allows the user to configure how their client requests or responds to offers of a callback</a:t>
            </a:r>
          </a:p>
          <a:p>
            <a:pPr lvl="2"/>
            <a:r>
              <a:rPr lang="en-US" smtClean="0"/>
              <a:t>Diagnostics</a:t>
            </a:r>
          </a:p>
          <a:p>
            <a:pPr lvl="3"/>
            <a:r>
              <a:rPr lang="en-US" smtClean="0"/>
              <a:t>Enable logging for a dial-up connection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E553-0D13-459C-A113-42E95CB4CED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865C4-CE60-4534-A4AF-780FABFA38E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981200"/>
            <a:ext cx="6934200" cy="3296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EAE34-57F0-4315-A110-81859D02848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48" y="1600200"/>
            <a:ext cx="4032504" cy="48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B86A-57D3-47A1-B507-5F6219DE83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48" y="1600200"/>
            <a:ext cx="4032504" cy="48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Remote Access and Remote Control 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access </a:t>
            </a:r>
          </a:p>
          <a:p>
            <a:pPr lvl="1"/>
            <a:r>
              <a:rPr lang="en-US" dirty="0" smtClean="0"/>
              <a:t>Consists of:</a:t>
            </a:r>
          </a:p>
          <a:p>
            <a:pPr lvl="2"/>
            <a:r>
              <a:rPr lang="en-US" dirty="0" smtClean="0"/>
              <a:t>Dedicated computer acting as a remote access server</a:t>
            </a:r>
          </a:p>
          <a:p>
            <a:pPr lvl="2"/>
            <a:r>
              <a:rPr lang="en-US" dirty="0" smtClean="0"/>
              <a:t>Other computers (the mobile computers) configured to link to the server</a:t>
            </a:r>
          </a:p>
          <a:p>
            <a:pPr lvl="1"/>
            <a:r>
              <a:rPr lang="en-US" dirty="0" smtClean="0"/>
              <a:t>Allows remote access clients to access resources local to the remote access server</a:t>
            </a:r>
          </a:p>
          <a:p>
            <a:r>
              <a:rPr lang="en-US" dirty="0" smtClean="0"/>
              <a:t>Link can be established over a dial-up connection or a TCP/IP </a:t>
            </a:r>
            <a:r>
              <a:rPr lang="en-US" dirty="0" smtClean="0"/>
              <a:t>network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FF01F-6565-457F-AD26-40D24134415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A5775-22B7-496F-8CE9-B53F338982E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48" y="1600200"/>
            <a:ext cx="4032504" cy="48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Configure Optional Advanced Settings (cont'd.)</a:t>
            </a:r>
          </a:p>
          <a:p>
            <a:pPr lvl="1"/>
            <a:r>
              <a:rPr lang="en-US" smtClean="0"/>
              <a:t>Operator-Assisted Dialing</a:t>
            </a:r>
          </a:p>
          <a:p>
            <a:pPr lvl="2"/>
            <a:r>
              <a:rPr lang="en-US" smtClean="0"/>
              <a:t>When enabled, any network connection that is activated will first display a connection window</a:t>
            </a:r>
          </a:p>
          <a:p>
            <a:pPr lvl="2"/>
            <a:r>
              <a:rPr lang="en-US" smtClean="0"/>
              <a:t>Gives the user time to contact the operator and prepare the phone connection</a:t>
            </a:r>
          </a:p>
          <a:p>
            <a:pPr lvl="1"/>
            <a:r>
              <a:rPr lang="en-US" smtClean="0"/>
              <a:t>Interactive Logon and Scripting</a:t>
            </a:r>
          </a:p>
          <a:p>
            <a:pPr lvl="2"/>
            <a:r>
              <a:rPr lang="en-US" smtClean="0"/>
              <a:t>“Show terminal window” option opens a terminal window when the connection is being established</a:t>
            </a:r>
          </a:p>
          <a:p>
            <a:pPr lvl="2"/>
            <a:r>
              <a:rPr lang="en-US" smtClean="0"/>
              <a:t>“Run script” option is used to define a script that runs as part of the connection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C1FDC-7665-47B8-BB9C-CEA22A2FBE4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B5A51-FC7C-4EB7-81A3-5F492AB9CC1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94" y="1808547"/>
            <a:ext cx="3829812" cy="4640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Access VPN Connectivity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 transmitted over the public network can be recorded or modified</a:t>
            </a:r>
          </a:p>
          <a:p>
            <a:pPr lvl="1"/>
            <a:r>
              <a:rPr lang="en-US" smtClean="0"/>
              <a:t>By individuals with criminal or mischievous intent</a:t>
            </a:r>
          </a:p>
          <a:p>
            <a:r>
              <a:rPr lang="en-US" smtClean="0"/>
              <a:t>Secure point-to-point connection can be created using VPN technology</a:t>
            </a:r>
          </a:p>
          <a:p>
            <a:r>
              <a:rPr lang="en-US" smtClean="0"/>
              <a:t>VPN technology</a:t>
            </a:r>
          </a:p>
          <a:p>
            <a:pPr lvl="1"/>
            <a:r>
              <a:rPr lang="en-US" smtClean="0"/>
              <a:t>Similar to remote access in that a server and client form the two endpoints of a connection</a:t>
            </a:r>
          </a:p>
          <a:p>
            <a:pPr lvl="1"/>
            <a:r>
              <a:rPr lang="en-US" smtClean="0"/>
              <a:t>Different from a remote access connection in that it protects the data transferred between its endpoints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98D16-C5DB-4FAA-8E49-5614C650F4A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Remote Access VPN Connectivity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675DE-4FF4-46EA-A868-B7DADBE1C91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16" y="2247804"/>
            <a:ext cx="8606167" cy="2897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VPN Protocols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Communication protocols</a:t>
            </a:r>
          </a:p>
          <a:p>
            <a:pPr lvl="1"/>
            <a:r>
              <a:rPr lang="en-US" smtClean="0"/>
              <a:t>Called tunneling protocols</a:t>
            </a:r>
          </a:p>
          <a:p>
            <a:pPr lvl="1"/>
            <a:r>
              <a:rPr lang="en-US" smtClean="0"/>
              <a:t>Manage virtual private link and encrypt its data</a:t>
            </a:r>
          </a:p>
          <a:p>
            <a:r>
              <a:rPr lang="en-US" smtClean="0"/>
              <a:t>Point-to-Point Tunneling Protocol (PPTP)</a:t>
            </a:r>
          </a:p>
          <a:p>
            <a:pPr lvl="1"/>
            <a:r>
              <a:rPr lang="en-US" smtClean="0"/>
              <a:t>Allows IP-based networks to deliver PPP packets by encapsulating them in IP packets</a:t>
            </a:r>
          </a:p>
          <a:p>
            <a:pPr lvl="1"/>
            <a:r>
              <a:rPr lang="en-US" smtClean="0"/>
              <a:t>IP packets can be routed through public networks</a:t>
            </a:r>
          </a:p>
          <a:p>
            <a:pPr lvl="1"/>
            <a:r>
              <a:rPr lang="en-US" smtClean="0"/>
              <a:t>PPTP can be used with TCP/IPv4 and TCP/IPv6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54826-E70D-4C17-B613-F5FF83A4E42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VPN Protocols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C72A6-A694-4615-A1AC-CA9009E0291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4" y="2133600"/>
            <a:ext cx="7026332" cy="2203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VPN Protocols (cont'd.)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Layer 2 Tunneling Protocol (L2TP)</a:t>
            </a:r>
          </a:p>
          <a:p>
            <a:pPr lvl="1"/>
            <a:r>
              <a:rPr lang="en-US" smtClean="0"/>
              <a:t>Encapsulates PPP packets to be sent over IP network connections</a:t>
            </a:r>
          </a:p>
          <a:p>
            <a:pPr lvl="1"/>
            <a:r>
              <a:rPr lang="en-US" smtClean="0"/>
              <a:t>Started as a combination of PPTP and Layer 2 Forwarding (L2F) tunneling protocols</a:t>
            </a:r>
          </a:p>
          <a:p>
            <a:pPr lvl="1"/>
            <a:r>
              <a:rPr lang="en-US" smtClean="0"/>
              <a:t>IPSec provides encryption for L2TP connections</a:t>
            </a:r>
          </a:p>
          <a:p>
            <a:pPr lvl="1"/>
            <a:r>
              <a:rPr lang="en-US" smtClean="0"/>
              <a:t>L2TP can be used with TCP/IPv4 and TCP/IPv6 networks</a:t>
            </a:r>
          </a:p>
          <a:p>
            <a:r>
              <a:rPr lang="en-US" smtClean="0"/>
              <a:t>Secure Socket Tunneling Protocol (SSTP)</a:t>
            </a:r>
          </a:p>
          <a:p>
            <a:pPr lvl="1"/>
            <a:r>
              <a:rPr lang="en-US" smtClean="0"/>
              <a:t>Allows IP-based networks to deliver traffic through firewalls that would otherwise block PPTP and L2TP</a:t>
            </a:r>
          </a:p>
          <a:p>
            <a:pPr lvl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112A6-A7EE-437D-98C2-77C43C3FC90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VPN Protocols (cont'd.)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Internet Key Exchange v2 Tunneling Protocol (IKEv2)</a:t>
            </a:r>
          </a:p>
          <a:p>
            <a:pPr lvl="1"/>
            <a:r>
              <a:rPr lang="en-US" smtClean="0"/>
              <a:t>Standardizes the use of the IPSec protocol to establish a Security Association (SA) between the VPN client and server</a:t>
            </a:r>
          </a:p>
          <a:p>
            <a:pPr lvl="1"/>
            <a:r>
              <a:rPr lang="en-US" smtClean="0"/>
              <a:t>IKEv2 Mobility and Multihoming Protocol (MOBIKE)</a:t>
            </a:r>
          </a:p>
          <a:p>
            <a:pPr lvl="2"/>
            <a:r>
              <a:rPr lang="en-US" smtClean="0"/>
              <a:t>Allows a VPN client to lose its network connection and still reconnect to its original SA once network connectivity is restored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F2C43-DF2C-407E-850A-FDD83273779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a VPN Connection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Before creating a VPN client connection, consider:</a:t>
            </a:r>
          </a:p>
          <a:p>
            <a:pPr lvl="1"/>
            <a:r>
              <a:rPr lang="en-US" smtClean="0"/>
              <a:t>VPN server must identify if it is using a IKEv2, SSTP, PPTP or L2TP connection</a:t>
            </a:r>
          </a:p>
          <a:p>
            <a:pPr lvl="1"/>
            <a:r>
              <a:rPr lang="en-US" smtClean="0"/>
              <a:t>Encryption and authentication methods used by the VPN client and server must be compatible</a:t>
            </a:r>
          </a:p>
          <a:p>
            <a:pPr lvl="1"/>
            <a:r>
              <a:rPr lang="en-US" smtClean="0"/>
              <a:t>IP connection path must exist between the VPN server and the VPN client</a:t>
            </a:r>
          </a:p>
          <a:p>
            <a:pPr lvl="1"/>
            <a:r>
              <a:rPr lang="en-US" smtClean="0"/>
              <a:t>VPN client must know the address of the VPN server on the IP network</a:t>
            </a:r>
          </a:p>
          <a:p>
            <a:r>
              <a:rPr lang="en-US" smtClean="0"/>
              <a:t>More than one VPN connection can be defined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7AB9D-40B8-4E80-BED4-620BAD3D9AB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Remote Access and Remote Control Overview (cont'd.)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Remote control </a:t>
            </a:r>
          </a:p>
          <a:p>
            <a:pPr lvl="1"/>
            <a:r>
              <a:rPr lang="en-US" smtClean="0"/>
              <a:t>Remote client uses remote control software to send keyboard and mouse commands</a:t>
            </a:r>
          </a:p>
          <a:p>
            <a:pPr lvl="2"/>
            <a:r>
              <a:rPr lang="en-US" smtClean="0"/>
              <a:t>To the computer being remotely controlled</a:t>
            </a:r>
          </a:p>
          <a:p>
            <a:pPr lvl="1"/>
            <a:r>
              <a:rPr lang="en-US" smtClean="0"/>
              <a:t>Commands are processed on the remote controlled computer</a:t>
            </a:r>
          </a:p>
          <a:p>
            <a:pPr lvl="1"/>
            <a:r>
              <a:rPr lang="en-US" smtClean="0"/>
              <a:t>Remote client is sent a visual update of the screen from the remotely controlled computer</a:t>
            </a:r>
          </a:p>
          <a:p>
            <a:pPr lvl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582F2-03C4-4851-89E0-F6063FC9967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a VPN Connection (cont'd.)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Define a VPN connection</a:t>
            </a:r>
          </a:p>
          <a:p>
            <a:pPr lvl="1"/>
            <a:r>
              <a:rPr lang="en-US" smtClean="0"/>
              <a:t>Activate the “Set up a connection or network” wizard</a:t>
            </a:r>
          </a:p>
          <a:p>
            <a:r>
              <a:rPr lang="en-US" smtClean="0"/>
              <a:t>Set up a VPN connection window’s options</a:t>
            </a:r>
          </a:p>
          <a:p>
            <a:pPr lvl="1"/>
            <a:r>
              <a:rPr lang="en-US" smtClean="0"/>
              <a:t>Internet address</a:t>
            </a:r>
          </a:p>
          <a:p>
            <a:pPr lvl="1"/>
            <a:r>
              <a:rPr lang="en-US" smtClean="0"/>
              <a:t>Destination name</a:t>
            </a:r>
          </a:p>
          <a:p>
            <a:pPr lvl="1"/>
            <a:r>
              <a:rPr lang="en-US" smtClean="0"/>
              <a:t>Use a smart card</a:t>
            </a:r>
          </a:p>
          <a:p>
            <a:pPr lvl="1"/>
            <a:r>
              <a:rPr lang="en-US" smtClean="0"/>
              <a:t>Allow other people to use this connection</a:t>
            </a:r>
          </a:p>
          <a:p>
            <a:pPr lvl="1"/>
            <a:r>
              <a:rPr lang="en-US" smtClean="0"/>
              <a:t>Don’t connect now; just set it up so I can connect later</a:t>
            </a:r>
          </a:p>
          <a:p>
            <a:r>
              <a:rPr lang="en-US" smtClean="0"/>
              <a:t>Enter user’s identity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96B1-C682-4F1E-9F02-95A33D963CB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a VPN Connection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F993E-157D-4140-8D24-E94BF531E0D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89" y="1524000"/>
            <a:ext cx="6949821" cy="5082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a VPN Connection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69F8F-4363-4EE2-9AE3-355AA0D744E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89" y="1524000"/>
            <a:ext cx="6949821" cy="5082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a VPN Connection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F4220-3E7E-42E1-8F1F-7EB70A6CC8E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89" y="1524000"/>
            <a:ext cx="6949821" cy="5082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Configuring a VPN Connection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Additional settings are available to refine the VPN connection’s properties</a:t>
            </a:r>
          </a:p>
          <a:p>
            <a:r>
              <a:rPr lang="en-US" smtClean="0"/>
              <a:t>Use the Network Connections window</a:t>
            </a:r>
          </a:p>
          <a:p>
            <a:r>
              <a:rPr lang="en-US" smtClean="0"/>
              <a:t>VPN connection’s properties</a:t>
            </a:r>
          </a:p>
          <a:p>
            <a:pPr lvl="1"/>
            <a:r>
              <a:rPr lang="en-US" smtClean="0"/>
              <a:t>General tab is used to configure</a:t>
            </a:r>
          </a:p>
          <a:p>
            <a:pPr lvl="2"/>
            <a:r>
              <a:rPr lang="en-US" smtClean="0"/>
              <a:t>Host name or IP address</a:t>
            </a:r>
          </a:p>
          <a:p>
            <a:pPr lvl="2"/>
            <a:r>
              <a:rPr lang="en-US" smtClean="0"/>
              <a:t>Dial another connection first</a:t>
            </a:r>
          </a:p>
          <a:p>
            <a:pPr lvl="2"/>
            <a:r>
              <a:rPr lang="en-US" smtClean="0"/>
              <a:t>Dial-up connection list</a:t>
            </a:r>
          </a:p>
          <a:p>
            <a:pPr lvl="1"/>
            <a:r>
              <a:rPr lang="en-US" smtClean="0"/>
              <a:t>Security tab has the option of specifying the type of VPN tunneling protocol to use for a connection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7737F-B302-4469-9BAF-9006CC5D866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3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Configuring a VPN Connection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A01D6-4105-432B-B6F5-4BAB693C492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6" y="2122170"/>
            <a:ext cx="8651748" cy="261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Configuring a VPN Connection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DF2E8-D6BF-470B-8A9C-E1CB181FA6B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48" y="1507336"/>
            <a:ext cx="4032504" cy="5131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Configuring a VPN Connection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07705-831B-4F0A-AF73-21377B4CA43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48" y="1524000"/>
            <a:ext cx="4032504" cy="5131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Configuring a VPN Connection (cont'd.)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VPN connection’s properties (cont'd.)</a:t>
            </a:r>
          </a:p>
          <a:p>
            <a:pPr lvl="1"/>
            <a:r>
              <a:rPr lang="en-US" smtClean="0"/>
              <a:t>Networking tab identifies the network communication components</a:t>
            </a:r>
          </a:p>
          <a:p>
            <a:pPr lvl="1"/>
            <a:r>
              <a:rPr lang="en-US" smtClean="0"/>
              <a:t>Sharing tab allows the VPN connection to be shared and controlled</a:t>
            </a:r>
          </a:p>
          <a:p>
            <a:pPr lvl="2"/>
            <a:r>
              <a:rPr lang="en-US" smtClean="0"/>
              <a:t>By other users on the computer’s local network</a:t>
            </a:r>
          </a:p>
          <a:p>
            <a:pPr lvl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2FDD-1DBD-42B7-9EFD-1BF87555F2F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 bldLvl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Configuring a VPN Connection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075B7-56CD-4EB2-B56E-B6F56E5BEDD0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48" y="1447800"/>
            <a:ext cx="4032504" cy="5131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Remote Access and Remote Control Overview (cont'd.)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1D812-6AFC-40D4-91FC-9A948169B64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12" y="1828800"/>
            <a:ext cx="6284976" cy="48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Configuring a VPN Connection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2C213-F034-4212-A4AE-BEDE548202DE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48" y="1447800"/>
            <a:ext cx="4032504" cy="5131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DirectAccess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can work together with Windows Server 2008 R2</a:t>
            </a:r>
          </a:p>
          <a:p>
            <a:r>
              <a:rPr lang="en-US" smtClean="0"/>
              <a:t>Users are provided with the same experience working remotely as they would have working in the office</a:t>
            </a:r>
          </a:p>
          <a:p>
            <a:r>
              <a:rPr lang="en-US" smtClean="0"/>
              <a:t>DirectAccess activates itself before the user logs on the computer</a:t>
            </a:r>
          </a:p>
          <a:p>
            <a:r>
              <a:rPr lang="en-US" smtClean="0"/>
              <a:t>DirectAccess can limit which applications and resources the user is allowed to access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BCFCD-D940-4005-BF34-A5D860785CD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Desktop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Remote Desktop Protocol (RDP)</a:t>
            </a:r>
          </a:p>
          <a:p>
            <a:pPr lvl="1"/>
            <a:r>
              <a:rPr lang="en-US" smtClean="0"/>
              <a:t>Designed to carry remote control session data efficiently and securely</a:t>
            </a:r>
          </a:p>
          <a:p>
            <a:pPr lvl="2"/>
            <a:r>
              <a:rPr lang="en-US" smtClean="0"/>
              <a:t>Between the client and server involved in a remote control session</a:t>
            </a:r>
          </a:p>
          <a:p>
            <a:r>
              <a:rPr lang="en-US" smtClean="0"/>
              <a:t>Remote Desktop client</a:t>
            </a:r>
          </a:p>
          <a:p>
            <a:pPr lvl="1"/>
            <a:r>
              <a:rPr lang="en-US" smtClean="0"/>
              <a:t>Software that is used to remotely control a Windows 7 computer</a:t>
            </a:r>
          </a:p>
          <a:p>
            <a:pPr lvl="1"/>
            <a:r>
              <a:rPr lang="en-US" smtClean="0"/>
              <a:t>Available as a stand-alone client application and as a Web client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2ACF0-E277-457F-B96D-BBD33B4DB63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Remote Desktop Client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/>
          <a:lstStyle/>
          <a:p>
            <a:r>
              <a:rPr lang="en-US" smtClean="0"/>
              <a:t>Most commonly used version of the client</a:t>
            </a:r>
          </a:p>
          <a:p>
            <a:r>
              <a:rPr lang="en-US" smtClean="0"/>
              <a:t>New version designed specifically for Windows 7 and Windows Server 2008 R2</a:t>
            </a:r>
          </a:p>
          <a:p>
            <a:r>
              <a:rPr lang="en-US" smtClean="0"/>
              <a:t>Improvements include:</a:t>
            </a:r>
          </a:p>
          <a:p>
            <a:pPr lvl="1"/>
            <a:r>
              <a:rPr lang="en-US" smtClean="0"/>
              <a:t>Support for Network Access Protection client updates</a:t>
            </a:r>
          </a:p>
          <a:p>
            <a:pPr lvl="1"/>
            <a:r>
              <a:rPr lang="en-US" smtClean="0"/>
              <a:t>Bidirectional audio</a:t>
            </a:r>
          </a:p>
          <a:p>
            <a:pPr lvl="1"/>
            <a:r>
              <a:rPr lang="en-US" smtClean="0"/>
              <a:t>Remote application task scheduler can automatically start remote applications</a:t>
            </a:r>
          </a:p>
          <a:p>
            <a:pPr lvl="1"/>
            <a:r>
              <a:rPr lang="en-US" smtClean="0"/>
              <a:t>Ability to support up to 16 multiple monitors</a:t>
            </a:r>
          </a:p>
          <a:p>
            <a:pPr lvl="1"/>
            <a:r>
              <a:rPr lang="en-US" smtClean="0"/>
              <a:t>Support for Aero glass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B2E54-21E9-4C56-AFB9-C6791361DC8B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Stand-Alone Remote Desktop Client (cont'd.)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General Settings</a:t>
            </a:r>
          </a:p>
          <a:p>
            <a:pPr lvl="1"/>
            <a:r>
              <a:rPr lang="en-US" smtClean="0"/>
              <a:t>Found in the Start menu as a menu item in the Accessories subfolder</a:t>
            </a:r>
          </a:p>
          <a:p>
            <a:pPr lvl="1"/>
            <a:r>
              <a:rPr lang="en-US" smtClean="0"/>
              <a:t>Several optional settings are available</a:t>
            </a:r>
          </a:p>
          <a:p>
            <a:r>
              <a:rPr lang="en-US" smtClean="0"/>
              <a:t>Display Settings</a:t>
            </a:r>
          </a:p>
          <a:p>
            <a:pPr lvl="1"/>
            <a:r>
              <a:rPr lang="en-US" smtClean="0"/>
              <a:t>Configure the screen settings to set the local experience during the remote control session</a:t>
            </a:r>
          </a:p>
          <a:p>
            <a:pPr lvl="1"/>
            <a:r>
              <a:rPr lang="en-US" smtClean="0"/>
              <a:t>Increase the resolution and color settings with caution</a:t>
            </a:r>
          </a:p>
          <a:p>
            <a:pPr lvl="2"/>
            <a:r>
              <a:rPr lang="en-US" smtClean="0"/>
              <a:t>Amount of data increases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18-4AD5-4A62-9DCF-BB44879FD021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Stand-Alone Remote Desktop Client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06DF0-9AED-43D2-966D-8744847DAC90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86" y="1447800"/>
            <a:ext cx="4491228" cy="512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Stand-Alone Remote Desktop Client (cont'd.)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Local Resource Settings</a:t>
            </a:r>
          </a:p>
          <a:p>
            <a:pPr lvl="1"/>
            <a:r>
              <a:rPr lang="en-US" smtClean="0"/>
              <a:t>Allows the remote user to define which local resources are available inside the remote control session</a:t>
            </a:r>
          </a:p>
          <a:p>
            <a:r>
              <a:rPr lang="en-US" smtClean="0"/>
              <a:t>Program Settings</a:t>
            </a:r>
          </a:p>
          <a:p>
            <a:pPr lvl="1"/>
            <a:r>
              <a:rPr lang="en-US" smtClean="0"/>
              <a:t>Defines one specific program that should run each time the connection is established</a:t>
            </a:r>
          </a:p>
          <a:p>
            <a:r>
              <a:rPr lang="en-US" smtClean="0"/>
              <a:t>Experience Settings</a:t>
            </a:r>
          </a:p>
          <a:p>
            <a:pPr lvl="1"/>
            <a:r>
              <a:rPr lang="en-US" smtClean="0"/>
              <a:t>Used to adjust factors that impact the remote control session experience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69CEC-E7D6-4465-AFA3-127D82A80D84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3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Stand-Alone Remote Desktop Client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15A34-8791-497F-8EBB-3638482D919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86" y="1447800"/>
            <a:ext cx="4491228" cy="512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Stand-Alone Remote Desktop Client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0C2AB-1DCE-46A2-B056-76469E6354C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86" y="1432560"/>
            <a:ext cx="4491228" cy="512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Stand-Alone Remote Desktop Client (cont'd.)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77200" cy="4572000"/>
          </a:xfrm>
        </p:spPr>
        <p:txBody>
          <a:bodyPr/>
          <a:lstStyle/>
          <a:p>
            <a:r>
              <a:rPr lang="en-US" smtClean="0"/>
              <a:t>Advanced Settings</a:t>
            </a:r>
          </a:p>
          <a:p>
            <a:pPr lvl="1"/>
            <a:r>
              <a:rPr lang="en-US" smtClean="0"/>
              <a:t>Includes a section for server authentication</a:t>
            </a:r>
          </a:p>
          <a:p>
            <a:pPr lvl="1"/>
            <a:r>
              <a:rPr lang="en-US" smtClean="0"/>
              <a:t>Feature is only supported if the remote client and the remotely controlled computer use Network Level Authentication</a:t>
            </a:r>
          </a:p>
          <a:p>
            <a:pPr lvl="1"/>
            <a:r>
              <a:rPr lang="en-US" smtClean="0"/>
              <a:t>Network Level Authentication</a:t>
            </a:r>
          </a:p>
          <a:p>
            <a:pPr lvl="2"/>
            <a:r>
              <a:rPr lang="en-US" smtClean="0"/>
              <a:t>Security protocol used by clients and servers to prove their identity before data connection is set</a:t>
            </a:r>
          </a:p>
          <a:p>
            <a:r>
              <a:rPr lang="en-US" smtClean="0"/>
              <a:t>Command-Line Options</a:t>
            </a:r>
          </a:p>
          <a:p>
            <a:pPr lvl="1"/>
            <a:r>
              <a:rPr lang="en-US" smtClean="0"/>
              <a:t>Available only by running the remote desktop client program MSTSC.EXE directly from the command 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08EB1-DDDD-4F5B-96ED-08E2AF81D9B4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Remote Access and Remote Control Overview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86A13-C321-4A21-B0E2-321BBA2A1CE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854200"/>
            <a:ext cx="6554787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00550"/>
            <a:ext cx="6477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Stand-Alone Remote Desktop Client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F76C4-6FDB-47E9-AA69-AA4D952BB178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86" y="1524000"/>
            <a:ext cx="4491228" cy="512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RemoteApp and Remote Desktop Web Access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RemoteApp</a:t>
            </a:r>
          </a:p>
          <a:p>
            <a:pPr lvl="1"/>
            <a:r>
              <a:rPr lang="en-US" smtClean="0"/>
              <a:t>Allows the publishing of remote applications</a:t>
            </a:r>
          </a:p>
          <a:p>
            <a:r>
              <a:rPr lang="en-US" smtClean="0"/>
              <a:t>Remote Desktop Web Access</a:t>
            </a:r>
          </a:p>
          <a:p>
            <a:pPr lvl="1"/>
            <a:r>
              <a:rPr lang="en-US" smtClean="0"/>
              <a:t>Presents RemoteApps and remote connections to the user in one Web-based resource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9832-3FD4-444D-BDFF-75ABA8434A7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3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Assistance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Allows a user to send an invitation to a remote user using instant messaging or e-mail</a:t>
            </a:r>
          </a:p>
          <a:p>
            <a:pPr lvl="1"/>
            <a:r>
              <a:rPr lang="en-US" smtClean="0"/>
              <a:t>Invites them to remotely connect to the local computer</a:t>
            </a:r>
          </a:p>
          <a:p>
            <a:r>
              <a:rPr lang="en-US" smtClean="0"/>
              <a:t>They can establish a secure remote connection to view what is happening on the desktop</a:t>
            </a:r>
          </a:p>
          <a:p>
            <a:r>
              <a:rPr lang="en-US" smtClean="0"/>
              <a:t>Local user can electronically chat with the person providing remote assistance</a:t>
            </a:r>
          </a:p>
          <a:p>
            <a:r>
              <a:rPr lang="en-US" smtClean="0"/>
              <a:t>Remote user can optionally be granted complete keyboard and mouse control</a:t>
            </a:r>
          </a:p>
          <a:p>
            <a:pPr lvl="1"/>
            <a:r>
              <a:rPr lang="en-US" smtClean="0"/>
              <a:t>During the remote assistance session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A8F7F-224A-4850-9AAF-137F0E7FE427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3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Assistance (cont'd.)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Remote Assistance wizard</a:t>
            </a:r>
          </a:p>
          <a:p>
            <a:pPr lvl="1"/>
            <a:r>
              <a:rPr lang="en-US" smtClean="0"/>
              <a:t>Accessed by clicking the Windows Remote Assistance link in Help and Support</a:t>
            </a:r>
          </a:p>
          <a:p>
            <a:r>
              <a:rPr lang="en-US" smtClean="0"/>
              <a:t>Can give a remote user the ability to access sensitive information and settings on a computer</a:t>
            </a:r>
          </a:p>
          <a:p>
            <a:r>
              <a:rPr lang="en-US" smtClean="0"/>
              <a:t>Invitation to use remote assistance is password protected</a:t>
            </a:r>
          </a:p>
          <a:p>
            <a:pPr lvl="1"/>
            <a:r>
              <a:rPr lang="en-US" smtClean="0"/>
              <a:t>Unique password selected for that specific invitation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4A71E-7E24-4955-AB41-C2034FB1975F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3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Assistance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EDA7-FC46-4003-BFE3-48D7452C9D23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1" y="1677649"/>
            <a:ext cx="8026238" cy="4507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Assistance (cont'd.)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Remote client can be running Windows XP or Windows Server 2003 at a minimum</a:t>
            </a:r>
          </a:p>
          <a:p>
            <a:r>
              <a:rPr lang="en-US" smtClean="0"/>
              <a:t>Remote assistance control window has button controls to activate:</a:t>
            </a:r>
          </a:p>
          <a:p>
            <a:pPr lvl="1"/>
            <a:r>
              <a:rPr lang="en-US" smtClean="0"/>
              <a:t>Chat window, file transfer, and control desktop sharing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2DE30-F3A9-4E2E-A5C9-0E9380F24C65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06" y="4045017"/>
            <a:ext cx="5771388" cy="2058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uiExpand="1" build="p" bldLvl="3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BranchCache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BranchCache</a:t>
            </a:r>
          </a:p>
          <a:p>
            <a:pPr lvl="1"/>
            <a:r>
              <a:rPr lang="en-US" smtClean="0"/>
              <a:t>Allows remote office users to speed up their access to information</a:t>
            </a:r>
          </a:p>
          <a:p>
            <a:r>
              <a:rPr lang="en-US" smtClean="0"/>
              <a:t>Requires that clients interact with servers running </a:t>
            </a:r>
            <a:r>
              <a:rPr lang="pt-BR" smtClean="0"/>
              <a:t>Windows Server 2008 R2 as a minimum</a:t>
            </a:r>
          </a:p>
          <a:p>
            <a:r>
              <a:rPr lang="en-US" smtClean="0"/>
              <a:t>BranchCache can operate in two modes:</a:t>
            </a:r>
          </a:p>
          <a:p>
            <a:pPr lvl="1"/>
            <a:r>
              <a:rPr lang="en-US" smtClean="0"/>
              <a:t>Hosted Cache mode</a:t>
            </a:r>
          </a:p>
          <a:p>
            <a:pPr lvl="1"/>
            <a:r>
              <a:rPr lang="en-US" smtClean="0"/>
              <a:t>Distributed Cache mode</a:t>
            </a:r>
          </a:p>
          <a:p>
            <a:r>
              <a:rPr lang="en-US" smtClean="0"/>
              <a:t>Servers at head office track the content of cached data using identifiers and metadata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4281A-7F0C-4278-A78D-A23A17CD2EF1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3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Sync Center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a computer is portable, one of the problems is making sure a user still has access to his/her data</a:t>
            </a:r>
          </a:p>
          <a:p>
            <a:r>
              <a:rPr lang="en-US" smtClean="0"/>
              <a:t>Windows 7 provides Sync Center as a central control mechanism</a:t>
            </a:r>
          </a:p>
          <a:p>
            <a:r>
              <a:rPr lang="en-US" smtClean="0"/>
              <a:t>Sync Center window lists all of the data sources that need to be cached on the local computer</a:t>
            </a:r>
          </a:p>
          <a:p>
            <a:r>
              <a:rPr lang="en-US" smtClean="0"/>
              <a:t>Resource must be compatible with the Sync Center to be available as an item to track and synchronize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2C19D-CC2A-42D9-91AC-FAC1C67D69E9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3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Sync Center (cont'd.)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922D0-ADC3-4A8B-B398-5B5D7F8D8E53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2057400"/>
            <a:ext cx="8217408" cy="3474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Mobility Center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places controls for mobile computer features in one single window</a:t>
            </a:r>
          </a:p>
          <a:p>
            <a:r>
              <a:rPr lang="en-US" smtClean="0"/>
              <a:t>Typical controls found in the Mobility Center include:</a:t>
            </a:r>
          </a:p>
          <a:p>
            <a:pPr lvl="1"/>
            <a:r>
              <a:rPr lang="en-US" smtClean="0"/>
              <a:t>Battery status and power management</a:t>
            </a:r>
          </a:p>
          <a:p>
            <a:pPr lvl="1"/>
            <a:r>
              <a:rPr lang="en-US" smtClean="0"/>
              <a:t>Wireless network configuration</a:t>
            </a:r>
          </a:p>
          <a:p>
            <a:pPr lvl="1"/>
            <a:r>
              <a:rPr lang="en-US" smtClean="0"/>
              <a:t>Display configuration</a:t>
            </a:r>
          </a:p>
          <a:p>
            <a:pPr lvl="1"/>
            <a:r>
              <a:rPr lang="en-US" smtClean="0"/>
              <a:t>Synchronization settings</a:t>
            </a:r>
          </a:p>
          <a:p>
            <a:pPr lvl="1"/>
            <a:r>
              <a:rPr lang="en-US" smtClean="0"/>
              <a:t>Presentation settings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3067B-CBDB-43E5-A56F-B54ABEE88D57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Access Dial-Up Connectivity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Remote clients connect to a remote access server through a Wide Area Network (WAN) </a:t>
            </a:r>
          </a:p>
          <a:p>
            <a:r>
              <a:rPr lang="en-US" smtClean="0"/>
              <a:t>Windows 7 supports both analog and ISDN dial-up connections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C8B17-271C-4C61-B82A-FB53A5EE374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3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/>
          <a:lstStyle/>
          <a:p>
            <a:r>
              <a:rPr lang="en-US" smtClean="0"/>
              <a:t>Windows 7 supports both remote access and remote control</a:t>
            </a:r>
          </a:p>
          <a:p>
            <a:r>
              <a:rPr lang="en-US" smtClean="0"/>
              <a:t>Dial-up remote access can be done with a modem and regular phone line or ISDN</a:t>
            </a:r>
          </a:p>
          <a:p>
            <a:r>
              <a:rPr lang="en-US" smtClean="0"/>
              <a:t>VPN connections allow you to securely access data over the Internet</a:t>
            </a:r>
          </a:p>
          <a:p>
            <a:r>
              <a:rPr lang="en-US" smtClean="0"/>
              <a:t>DirectAccess allows Windows 7 Enterprise clients to connect to corporate intranet resource without a VPN while they are outside the corporate network</a:t>
            </a:r>
          </a:p>
          <a:p>
            <a:r>
              <a:rPr lang="en-US" smtClean="0"/>
              <a:t>Remote control client functionality has been enhanced to support server authentication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39035-10F0-46DA-A924-7C73C5D6E88B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3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(cont'd.)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Remote Assistance is a software tool to ask trusted users to connect over the network and provide help</a:t>
            </a:r>
          </a:p>
          <a:p>
            <a:r>
              <a:rPr lang="en-US" smtClean="0"/>
              <a:t>BranchCache helps speed up performance for users in remote branch offices that do not have the same access to corporate data as other users in the main office</a:t>
            </a:r>
          </a:p>
          <a:p>
            <a:r>
              <a:rPr lang="en-US" smtClean="0"/>
              <a:t>Sync Center allows mobile users to quickly and easily synchronize network content on the mobile computer</a:t>
            </a:r>
          </a:p>
          <a:p>
            <a:r>
              <a:rPr lang="en-US" smtClean="0"/>
              <a:t>Mobility Center is a feature available only on Mobile computer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DC137-810E-449B-925D-634BE8792DC1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Dial-Up Protocols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supports the industry standard Point-to-Point Protocol (PPP)</a:t>
            </a:r>
          </a:p>
          <a:p>
            <a:pPr lvl="1"/>
            <a:r>
              <a:rPr lang="en-US" smtClean="0"/>
              <a:t>For end-to-end communications between a remote client and remote server using dial-up connections</a:t>
            </a:r>
          </a:p>
          <a:p>
            <a:r>
              <a:rPr lang="en-US" smtClean="0"/>
              <a:t>PPP has the ability to carry different protocols within PPP data packets</a:t>
            </a:r>
          </a:p>
          <a:p>
            <a:pPr lvl="1"/>
            <a:r>
              <a:rPr lang="en-US" smtClean="0"/>
              <a:t>Including TCP/IP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BA3D6-5502-410F-8120-7D7CC04AFB4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Dial-Up Connections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Public Switched Telephone Network (PSTN)</a:t>
            </a:r>
          </a:p>
          <a:p>
            <a:pPr lvl="1"/>
            <a:r>
              <a:rPr lang="en-US" smtClean="0"/>
              <a:t>Also called Plain Old Telephone System (POTS)</a:t>
            </a:r>
          </a:p>
          <a:p>
            <a:pPr lvl="1"/>
            <a:r>
              <a:rPr lang="en-US" smtClean="0"/>
              <a:t>Designed to carry human voices from one phone to another as an analog signal</a:t>
            </a:r>
          </a:p>
          <a:p>
            <a:r>
              <a:rPr lang="en-US" smtClean="0"/>
              <a:t>Analog dial-up modem</a:t>
            </a:r>
          </a:p>
          <a:p>
            <a:pPr lvl="1"/>
            <a:r>
              <a:rPr lang="en-US" smtClean="0"/>
              <a:t>Converts digital information into analog form</a:t>
            </a:r>
          </a:p>
          <a:p>
            <a:pPr lvl="2"/>
            <a:r>
              <a:rPr lang="en-US" smtClean="0"/>
              <a:t>Compatible with delivery over the PSTN</a:t>
            </a:r>
          </a:p>
          <a:p>
            <a:r>
              <a:rPr lang="en-US" smtClean="0"/>
              <a:t>Main disadvantage of analog dial-up is that it is slow</a:t>
            </a:r>
          </a:p>
          <a:p>
            <a:pPr lvl="1"/>
            <a:r>
              <a:rPr lang="en-US" smtClean="0"/>
              <a:t>Transferring below 100,000 bits of data per second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7B759-D8D2-4511-966B-64C2931B6E9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3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2929</Words>
  <Application>Microsoft Office PowerPoint</Application>
  <PresentationFormat>On-screen Show (4:3)</PresentationFormat>
  <Paragraphs>508</Paragraphs>
  <Slides>71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Times New Roman</vt:lpstr>
      <vt:lpstr>Arial</vt:lpstr>
      <vt:lpstr>Clarity</vt:lpstr>
      <vt:lpstr>MCTS Guide to Microsoft Windows 7 </vt:lpstr>
      <vt:lpstr>Objectives</vt:lpstr>
      <vt:lpstr>Remote Access and Remote Control Overview</vt:lpstr>
      <vt:lpstr>Remote Access and Remote Control Overview (cont'd.)</vt:lpstr>
      <vt:lpstr>Remote Access and Remote Control Overview (cont'd.)</vt:lpstr>
      <vt:lpstr>Remote Access and Remote Control Overview (cont'd.)</vt:lpstr>
      <vt:lpstr>Remote Access Dial-Up Connectivity</vt:lpstr>
      <vt:lpstr>Dial-Up Protocols</vt:lpstr>
      <vt:lpstr>Analog Dial-Up Connections</vt:lpstr>
      <vt:lpstr>Analog Dial-Up Connections (cont'd.)</vt:lpstr>
      <vt:lpstr>Analog Dial-Up Connections (cont'd.)</vt:lpstr>
      <vt:lpstr>Analog Dial-Up Connections (cont'd.)</vt:lpstr>
      <vt:lpstr>Analog Dial-Up Connections (cont'd.)</vt:lpstr>
      <vt:lpstr>Analog Dial-Up Connections (cont'd.)</vt:lpstr>
      <vt:lpstr>Analog Dial-Up Connections (cont'd.)</vt:lpstr>
      <vt:lpstr>Analog Dial-Up Connections (cont'd.)</vt:lpstr>
      <vt:lpstr>Analog Dial-Up Connections (cont'd.)</vt:lpstr>
      <vt:lpstr>Analog Dial-Up Connections (cont'd.)</vt:lpstr>
      <vt:lpstr>Analog Dial-Up Connections (cont'd.)</vt:lpstr>
      <vt:lpstr>Analog Dial-Up Connections (cont'd.)</vt:lpstr>
      <vt:lpstr>Analog Dial-Up Connections (cont'd.)</vt:lpstr>
      <vt:lpstr>Analog Dial-Up Connections (cont'd.)</vt:lpstr>
      <vt:lpstr>Analog Dial-Up Connections (cont'd.)</vt:lpstr>
      <vt:lpstr>Analog Dial-Up Connections (cont'd.)</vt:lpstr>
      <vt:lpstr>Analog Dial-Up Connections (cont'd.)</vt:lpstr>
      <vt:lpstr>Analog Dial-Up Connections (cont'd.)</vt:lpstr>
      <vt:lpstr>Analog Dial-Up Connections (cont'd.)</vt:lpstr>
      <vt:lpstr>Analog Dial-Up Connections (cont'd.)</vt:lpstr>
      <vt:lpstr>Analog Dial-Up Connections (cont'd.)</vt:lpstr>
      <vt:lpstr>Analog Dial-Up Connections (cont'd.)</vt:lpstr>
      <vt:lpstr>Analog Dial-Up Connections (cont'd.)</vt:lpstr>
      <vt:lpstr>Analog Dial-Up Connections (cont'd.)</vt:lpstr>
      <vt:lpstr>Remote Access VPN Connectivity</vt:lpstr>
      <vt:lpstr>Remote Access VPN Connectivity (cont'd.)</vt:lpstr>
      <vt:lpstr>VPN Protocols</vt:lpstr>
      <vt:lpstr>VPN Protocols (cont'd.)</vt:lpstr>
      <vt:lpstr>VPN Protocols (cont'd.)</vt:lpstr>
      <vt:lpstr>VPN Protocols (cont'd.)</vt:lpstr>
      <vt:lpstr>Creating a VPN Connection</vt:lpstr>
      <vt:lpstr>Creating a VPN Connection (cont'd.)</vt:lpstr>
      <vt:lpstr>Creating a VPN Connection (cont'd.)</vt:lpstr>
      <vt:lpstr>Creating a VPN Connection (cont'd.)</vt:lpstr>
      <vt:lpstr>Creating a VPN Connection (cont'd.)</vt:lpstr>
      <vt:lpstr>Configuring a VPN Connection</vt:lpstr>
      <vt:lpstr>Configuring a VPN Connection (cont'd.)</vt:lpstr>
      <vt:lpstr>Configuring a VPN Connection (cont'd.)</vt:lpstr>
      <vt:lpstr>Configuring a VPN Connection (cont'd.)</vt:lpstr>
      <vt:lpstr>Configuring a VPN Connection (cont'd.)</vt:lpstr>
      <vt:lpstr>Configuring a VPN Connection (cont'd.)</vt:lpstr>
      <vt:lpstr>Configuring a VPN Connection (cont'd.)</vt:lpstr>
      <vt:lpstr>DirectAccess</vt:lpstr>
      <vt:lpstr>Remote Desktop</vt:lpstr>
      <vt:lpstr>Stand-Alone Remote Desktop Client</vt:lpstr>
      <vt:lpstr>Stand-Alone Remote Desktop Client (cont'd.)</vt:lpstr>
      <vt:lpstr>Stand-Alone Remote Desktop Client (cont'd.)</vt:lpstr>
      <vt:lpstr>Stand-Alone Remote Desktop Client (cont'd.)</vt:lpstr>
      <vt:lpstr>Stand-Alone Remote Desktop Client (cont'd.)</vt:lpstr>
      <vt:lpstr>Stand-Alone Remote Desktop Client (cont'd.)</vt:lpstr>
      <vt:lpstr>Stand-Alone Remote Desktop Client (cont'd.)</vt:lpstr>
      <vt:lpstr>Stand-Alone Remote Desktop Client (cont'd.)</vt:lpstr>
      <vt:lpstr>RemoteApp and Remote Desktop Web Access</vt:lpstr>
      <vt:lpstr>Remote Assistance</vt:lpstr>
      <vt:lpstr>Remote Assistance (cont'd.)</vt:lpstr>
      <vt:lpstr>Remote Assistance (cont'd.)</vt:lpstr>
      <vt:lpstr>Remote Assistance (cont'd.)</vt:lpstr>
      <vt:lpstr>BranchCache</vt:lpstr>
      <vt:lpstr>Sync Center</vt:lpstr>
      <vt:lpstr>Sync Center (cont'd.)</vt:lpstr>
      <vt:lpstr>Mobility Center</vt:lpstr>
      <vt:lpstr>Summary</vt:lpstr>
      <vt:lpstr>Summary (cont'd.)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1245</cp:revision>
  <dcterms:created xsi:type="dcterms:W3CDTF">2002-09-27T23:29:22Z</dcterms:created>
  <dcterms:modified xsi:type="dcterms:W3CDTF">2012-09-09T13:30:40Z</dcterms:modified>
</cp:coreProperties>
</file>